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4BC8D-8039-AE17-1AB0-41885BA778E4}" v="63" dt="2025-01-28T10:42:07.884"/>
    <p1510:client id="{8C937977-3A23-DF04-C28B-4E6629C115BD}" v="7" dt="2025-01-28T09:39:28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62F327-33B7-4E24-8C77-45DC272ED947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tr-TR" sz="1400" b="0" i="0" u="none" strike="noStrike" kern="1200" cap="none">
              <a:ln>
                <a:noFill/>
              </a:ln>
              <a:latin typeface="Liberation Sans" pitchFamily="18"/>
              <a:ea typeface="Noto Sans CJK JP:palt" pitchFamily="34"/>
              <a:cs typeface="Noto Sans" pitchFamily="34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61CA0F-93CD-463F-8AEC-68FEA5819D0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tr-TR" sz="1400" b="0" i="0" u="none" strike="noStrike" kern="1200" cap="none">
              <a:ln>
                <a:noFill/>
              </a:ln>
              <a:latin typeface="Liberation Sans" pitchFamily="18"/>
              <a:ea typeface="Noto Sans CJK JP:palt" pitchFamily="34"/>
              <a:cs typeface="Noto Sans" pitchFamily="3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4AD7D-BD42-43B2-A403-BF17B9743462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tr-TR" sz="1400" b="0" i="0" u="none" strike="noStrike" kern="1200" cap="none">
              <a:ln>
                <a:noFill/>
              </a:ln>
              <a:latin typeface="Liberation Sans" pitchFamily="18"/>
              <a:ea typeface="Noto Sans CJK JP:palt" pitchFamily="34"/>
              <a:cs typeface="Noto Sans" pitchFamily="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8E69FE-BD7F-4DFA-85B9-BD108C4E628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A66E3244-386D-407E-9C0B-D05EB70A36AB}" type="slidenum">
              <a:t>‹#›</a:t>
            </a:fld>
            <a:endParaRPr lang="tr-TR" sz="1400" b="0" i="0" u="none" strike="noStrike" kern="1200" cap="none">
              <a:ln>
                <a:noFill/>
              </a:ln>
              <a:latin typeface="Liberation Sans" pitchFamily="18"/>
              <a:ea typeface="Noto Sans CJK JP:palt" pitchFamily="34"/>
              <a:cs typeface="Noto Sans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39397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1A9D3-B60C-44D7-94A5-6299F4F537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20000" y="900000"/>
            <a:ext cx="6120000" cy="34416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B9A7DD-50A7-455B-819D-7BF5940E554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20000" y="4680000"/>
            <a:ext cx="6120000" cy="50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tr-TR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462FD40-18FE-45A3-8ABD-58B8B620E618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tr-TR" sz="1400" kern="1200">
                <a:latin typeface="Liberation Sans" pitchFamily="18"/>
                <a:ea typeface="Noto Sans CJK JP:palt" pitchFamily="34"/>
                <a:cs typeface="Noto Sans" pitchFamily="34"/>
              </a:defRPr>
            </a:lvl1pPr>
          </a:lstStyle>
          <a:p>
            <a:pPr lvl="0"/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7C9B2-A051-4846-B2E7-53475B59F8F3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tr-TR" sz="1400" kern="1200">
                <a:latin typeface="Liberation Sans" pitchFamily="18"/>
                <a:ea typeface="Noto Sans CJK JP:palt" pitchFamily="34"/>
                <a:cs typeface="Noto Sans" pitchFamily="34"/>
              </a:defRPr>
            </a:lvl1pPr>
          </a:lstStyle>
          <a:p>
            <a:pPr lvl="0"/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BC1B4F-7D46-4AF8-B79D-AAAFEF823D1A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tr-TR" sz="1400" kern="1200">
                <a:latin typeface="Liberation Sans" pitchFamily="18"/>
                <a:ea typeface="Noto Sans CJK JP:palt" pitchFamily="34"/>
                <a:cs typeface="Noto Sans" pitchFamily="34"/>
              </a:defRPr>
            </a:lvl1pPr>
          </a:lstStyle>
          <a:p>
            <a:pPr lvl="0"/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315D0-FAB4-466F-8B89-33D0D689409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tr-TR" sz="1400" kern="1200">
                <a:latin typeface="Liberation Sans" pitchFamily="18"/>
                <a:ea typeface="Noto Sans CJK JP:palt" pitchFamily="34"/>
                <a:cs typeface="Noto Sans" pitchFamily="34"/>
              </a:defRPr>
            </a:lvl1pPr>
          </a:lstStyle>
          <a:p>
            <a:pPr lvl="0"/>
            <a:fld id="{0D5D366A-33E7-481F-9599-488D9C15CCA5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6467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tr-TR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B49075-73A7-48A8-BFC2-F874F0B5EE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EC2D46A-134E-470A-852A-28F72AB7C447}" type="slidenum">
              <a:t>1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4F88A6-2899-4717-9239-F0C8F6628E1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D6349F-CA2A-42EC-B4E4-5F64001B70C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91988-B713-49BE-8CDD-BCD5BB82A1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4651306-FB61-4426-8671-18D6673882D7}" type="slidenum">
              <a:t>10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0BB1F-7081-45AB-9A51-03F33DE2FB1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23843-4862-4C68-B73D-6539405E278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BB82F-E30B-4EFA-9B83-D73E28BFFDD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DC5BCF0-EC7C-42E4-8215-7E462D0074CD}" type="slidenum">
              <a:t>11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A8A81-E00F-43FE-B5DC-968F83AA66A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B2AE4-032F-4297-A13C-7D792A20EE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0D567-7BD9-4117-99F5-57563E2ECD4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C38FAA6-059A-4297-B48B-951668EC4FE9}" type="slidenum">
              <a:t>12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EC3C4-DDBD-473D-AB75-B0DC2BEA868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EBD715-4AAF-44FE-AA16-6A21A4A1CAA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08FD8-0077-4C82-BC88-D691E5CCBC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BED35CF-5DA5-4F55-927D-BEE469F4D117}" type="slidenum">
              <a:t>13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E60C7-A261-44FF-9855-E67EBFF21C9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40D58D-B38B-417E-928F-0AC022A42F9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375F3-356B-459D-8C48-3515D867688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DE719A5-21C6-49E5-AC37-DC36737C6B1F}" type="slidenum">
              <a:t>14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2A686-49A5-4D20-A6DB-349A7AE94BB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56594F-DD28-436B-BA7D-EBFEC8E759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96A65-0C2D-4DBF-ABE2-1EB22A5DCC9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715A48E-CE53-4D01-9698-103AB3730BA4}" type="slidenum">
              <a:t>15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A3A3A5-8C81-4B62-8B5A-DD8EB5F3077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D56FC-725A-4C68-9797-E768E185750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A5014-B064-4F84-AC9B-817F424F040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C156BED-4BE3-4FE3-BB91-329A7B1C1F2D}" type="slidenum">
              <a:t>16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5DA7D-DED1-4D1D-9602-7EBC2322244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A488B0-F7C9-49C1-B1C4-8556413557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A463D-4AA1-42F4-96E0-DF9EEF94A26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F33CF6F-30FF-4E1A-A118-CE41933614CD}" type="slidenum">
              <a:t>2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0E1F8-F8E2-4AF2-A6ED-47D22C0C986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F9C47-88CA-4AEA-9DE5-A0DD4C58660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226E9-0493-4CDF-82C4-C4F164CC307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399A4B2-2585-4125-AA4E-677EE09865CE}" type="slidenum">
              <a:t>3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58B85-48E8-49EB-B7A4-AE9109633EF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4C2D1-F5B6-425A-8368-393B7C90731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A6CDA-86F5-4E8C-9C6F-1826577F48B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3897CD0-0B7A-4016-A06C-98BFB4F9E7B5}" type="slidenum">
              <a:t>4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1D3C2-590A-43EE-A116-3FAABE89E04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41FD22-D6EC-4282-AB9C-A916A4E2349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83864C-5E26-45D1-A207-857EA908378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38DC572-5950-483E-ABD5-C8875170FD26}" type="slidenum">
              <a:t>5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42064-0DCB-4C31-B94E-D5AED92F749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0FFAB4-E2C5-47EA-A467-9097F21D59B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BC96B-169B-452F-BAD2-CDE536C4FF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CF53FA7-914E-4534-AE5E-ED7739412998}" type="slidenum">
              <a:t>6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C39355-2B81-48E5-8998-07F32499890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A3CA32-FF9B-41D3-9834-FF69737802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FBD29-5908-445E-9BC1-5B377F1FDEE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2F3D972-D7AB-44C3-B35C-40BC19236E1E}" type="slidenum">
              <a:t>7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4415A7-10A0-4860-B9F8-EB11511A528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A4D243-6354-417C-8A47-6B388948D3E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2E436-0A7D-49D3-9FBF-AF014699299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F2F8CA1-B16E-4C17-B3F1-8322C40706D3}" type="slidenum">
              <a:t>8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7C3E5C-78BD-434B-8ED6-02B7D5888C0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057419-3933-4173-AF77-D5786D3588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86DF7-2710-4EE4-AB6C-DBD4224EDB6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BE095B0-2C58-41B3-B2AF-029963D67959}" type="slidenum">
              <a:t>9</a:t>
            </a:fld>
            <a:endParaRPr lang="tr-TR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497FF-207C-4113-BC9A-A8C1A662407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720725" y="900113"/>
            <a:ext cx="6119813" cy="34417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BE706-0D2F-4442-9C2C-62D038DEAF3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078" y="928028"/>
            <a:ext cx="7560469" cy="1974191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078" y="2978352"/>
            <a:ext cx="7560469" cy="1369070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4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5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3947" y="301904"/>
            <a:ext cx="2173635" cy="480552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3043" y="301904"/>
            <a:ext cx="6394896" cy="480552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078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493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793" y="1413700"/>
            <a:ext cx="8694539" cy="2358791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793" y="3794807"/>
            <a:ext cx="8694539" cy="1240432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9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043" y="1509521"/>
            <a:ext cx="4284266" cy="35979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3316" y="1509521"/>
            <a:ext cx="4284266" cy="35979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39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01905"/>
            <a:ext cx="8694539" cy="109604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357" y="1390073"/>
            <a:ext cx="4264576" cy="681253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57" y="2071326"/>
            <a:ext cx="4264576" cy="30466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316" y="1390073"/>
            <a:ext cx="4285579" cy="681253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316" y="2071326"/>
            <a:ext cx="4285579" cy="30466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2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63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9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579" y="816455"/>
            <a:ext cx="5103316" cy="4029766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15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56" y="378037"/>
            <a:ext cx="3251264" cy="1323128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5579" y="816455"/>
            <a:ext cx="5103316" cy="4029766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356" y="1701165"/>
            <a:ext cx="3251264" cy="3151619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7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3043" y="301905"/>
            <a:ext cx="8694539" cy="10960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043" y="1509521"/>
            <a:ext cx="8694539" cy="359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043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9207" y="5255760"/>
            <a:ext cx="340221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9441" y="5255760"/>
            <a:ext cx="2268141" cy="301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79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Big Data Nedir? Büyük Veri, Yapay Zekanın Zincirlerini Kırmasını Sağlayacak  Anahtar Olabilir mi? - Evrim Ağacı">
            <a:extLst>
              <a:ext uri="{FF2B5EF4-FFF2-40B4-BE49-F238E27FC236}">
                <a16:creationId xmlns:a16="http://schemas.microsoft.com/office/drawing/2014/main" id="{2B012710-4E69-0B3A-C0E0-2708556181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" b="-2"/>
          <a:stretch/>
        </p:blipFill>
        <p:spPr>
          <a:xfrm>
            <a:off x="-2519" y="10"/>
            <a:ext cx="10080623" cy="56705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25359"/>
            <a:ext cx="10080624" cy="2614627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378E6-5665-4687-8A13-2198DF2B73B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07256" y="269181"/>
            <a:ext cx="8316515" cy="29558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sz="4300">
                <a:solidFill>
                  <a:srgbClr val="FFFFFF"/>
                </a:solidFill>
              </a:rPr>
              <a:t>Nazif ÇELIK (090200712)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2B65F0-D22B-47B7-87FD-DE63207D267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09547" y="3366976"/>
            <a:ext cx="8316516" cy="10606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>
              <a:buNone/>
            </a:pPr>
            <a:r>
              <a:rPr lang="en-US" sz="2400">
                <a:solidFill>
                  <a:srgbClr val="FFFFFF"/>
                </a:solidFill>
              </a:rPr>
              <a:t>Gerçek Zamanlı Sensör Verilerinin İşlenmesi ve Analizi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404" y="396938"/>
            <a:ext cx="9291816" cy="48766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EA40053-4A44-42C3-B7FF-F5563D73B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28" y="980137"/>
            <a:ext cx="4423529" cy="3728565"/>
          </a:xfrm>
          <a:prstGeom prst="rect">
            <a:avLst/>
          </a:prstGeom>
          <a:noFill/>
        </p:spPr>
      </p:pic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27048" y="945091"/>
            <a:ext cx="0" cy="3780367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sim 2">
            <a:extLst>
              <a:ext uri="{FF2B5EF4-FFF2-40B4-BE49-F238E27FC236}">
                <a16:creationId xmlns:a16="http://schemas.microsoft.com/office/drawing/2014/main" id="{F3A8EDDC-5062-4E36-90AF-CBC908D1A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799" y="963769"/>
            <a:ext cx="4377791" cy="3743011"/>
          </a:xfrm>
          <a:prstGeom prst="rect">
            <a:avLst/>
          </a:prstGeom>
          <a:noFill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A111CC9-6BD0-46B4-AC91-312D8A52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5255759"/>
            <a:ext cx="2268141" cy="301905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fld id="{4C98D768-1335-4B15-98A0-FED3AF5EFE01}" type="slidenum">
              <a:rPr lang="tr-TR" sz="1500"/>
              <a:pPr lvl="0"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tr-TR" sz="15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1C5A38-9691-44B4-A2E0-9C254503F09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57919" y="394391"/>
            <a:ext cx="4427538" cy="3287713"/>
          </a:xfrm>
        </p:spPr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tr-TR"/>
              <a:t>MongoDB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>
            <a:extLst>
              <a:ext uri="{FF2B5EF4-FFF2-40B4-BE49-F238E27FC236}">
                <a16:creationId xmlns:a16="http://schemas.microsoft.com/office/drawing/2014/main" id="{6A14B83C-B379-41FC-8327-600DA7EFD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0080625" cy="5670550"/>
            <a:chOff x="0" y="0"/>
            <a:chExt cx="12192000" cy="685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150915-8267-4F71-929C-7BB87A069FA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4154" y="378725"/>
            <a:ext cx="4347268" cy="600480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pPr lvl="0"/>
            <a:r>
              <a:rPr lang="en-US" sz="2400" dirty="0"/>
              <a:t>Grafana</a:t>
            </a:r>
            <a:endParaRPr lang="en-US" sz="2400" dirty="0">
              <a:ea typeface="Calibri Light"/>
              <a:cs typeface="Calibri Light"/>
            </a:endParaRP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5DE63A8-94D4-485E-B9C2-F02920DC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51" y="1712944"/>
            <a:ext cx="4564006" cy="3110883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BFFEA6-2CAC-43E4-AF48-04241A16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7469216" y="2603621"/>
            <a:ext cx="4769922" cy="4554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5214402E-059C-4AC6-8113-2C7F932AE0BF}" type="slidenum">
              <a:rPr lang="en-US" sz="800"/>
              <a:pPr lvl="0" algn="ctr">
                <a:spcAft>
                  <a:spcPts val="600"/>
                </a:spcAft>
              </a:pPr>
              <a:t>11</a:t>
            </a:fld>
            <a:endParaRPr lang="en-US" sz="80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3F2BDED-AB9A-4DC5-AA95-6BF57E936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285" y="857524"/>
            <a:ext cx="4510434" cy="3967525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8902"/>
            <a:ext cx="10080625" cy="6090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072A7-AFAE-469D-A580-D83CAFB2AE4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0153" y="532051"/>
            <a:ext cx="9269450" cy="6158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Uygulama Özet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5E393F0-C646-44B8-B511-552CA6D56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362" y="1165659"/>
            <a:ext cx="7850524" cy="3852857"/>
          </a:xfrm>
          <a:prstGeom prst="rect">
            <a:avLst/>
          </a:prstGeom>
          <a:noFill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97CEE5B0-F3F6-43CC-A73A-CD4F1DFC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5255759"/>
            <a:ext cx="2268141" cy="3019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ADBD99C1-CB8C-4FF5-A57C-CF41D808B3C6}" type="slidenum">
              <a:rPr lang="en-US" sz="1200"/>
              <a:pPr lvl="0">
                <a:spcAft>
                  <a:spcPts val="600"/>
                </a:spcAft>
              </a:pPr>
              <a:t>12</a:t>
            </a:fld>
            <a:endParaRPr lang="en-US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406"/>
            <a:ext cx="10080624" cy="1303082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721125" y="28"/>
            <a:ext cx="3359500" cy="1303460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88570" y="-4388569"/>
            <a:ext cx="1303487" cy="10080626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62956" y="815"/>
            <a:ext cx="3558168" cy="1302673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A03DF8-AAD8-48A2-94F3-4B757E4B173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8539" y="292011"/>
            <a:ext cx="5863249" cy="7429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3300">
                <a:solidFill>
                  <a:srgbClr val="FFFFFF"/>
                </a:solidFill>
              </a:rPr>
              <a:t>Developer Environment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BF118DF-8913-4975-B9CF-CA351E0D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9" y="1417344"/>
            <a:ext cx="4251648" cy="3264199"/>
          </a:xfrm>
          <a:prstGeom prst="rect">
            <a:avLst/>
          </a:prstGeom>
          <a:noFill/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2F5924B8-25E8-4580-B496-0F36E7185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327" y="1415388"/>
            <a:ext cx="4242501" cy="3264426"/>
          </a:xfrm>
          <a:prstGeom prst="rect">
            <a:avLst/>
          </a:prstGeom>
          <a:noFill/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00740F5-0744-4569-902C-EAD146A1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77400" y="5317549"/>
            <a:ext cx="370462" cy="301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1C31065D-0AF2-41DE-81E5-779363867CAE}" type="slidenum"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</a:rPr>
              <a:pPr lvl="0">
                <a:spcAft>
                  <a:spcPts val="600"/>
                </a:spcAft>
              </a:pPr>
              <a:t>13</a:t>
            </a:fld>
            <a:endParaRPr 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9FFDDAE-49DF-46F3-836C-059FA7C7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9DB8326-BBC9-4924-8347-64681EE709F4}" type="slidenum">
              <a:t>14</a:t>
            </a:fld>
            <a:endParaRPr lang="tr-T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F3098-A4BD-4582-879B-E2D7870E40E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71438"/>
            <a:ext cx="9539288" cy="649287"/>
          </a:xfrm>
        </p:spPr>
        <p:txBody>
          <a:bodyPr vert="horz"/>
          <a:lstStyle/>
          <a:p>
            <a:pPr lvl="0" rtl="0"/>
            <a:r>
              <a:rPr lang="tr-TR"/>
              <a:t>Digital Workplace</a:t>
            </a:r>
          </a:p>
        </p:txBody>
      </p:sp>
      <p:pic>
        <p:nvPicPr>
          <p:cNvPr id="3" name="Resim Yer Tutucusu 2">
            <a:extLst>
              <a:ext uri="{FF2B5EF4-FFF2-40B4-BE49-F238E27FC236}">
                <a16:creationId xmlns:a16="http://schemas.microsoft.com/office/drawing/2014/main" id="{0E950288-756C-4444-8AC7-3C321C7BC632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5422" y="839839"/>
            <a:ext cx="4500563" cy="4452938"/>
          </a:xfrm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4B38D692-5DE9-404E-AE05-1E438114D65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40000" y="900000"/>
            <a:ext cx="450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5670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877925" y="0"/>
            <a:ext cx="6324774" cy="5728133"/>
            <a:chOff x="329184" y="1"/>
            <a:chExt cx="524256" cy="57281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18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70" y="262976"/>
            <a:ext cx="9094284" cy="44031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1E9D5-7DCF-4CFB-87EC-E955D31F912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76624" y="3889776"/>
            <a:ext cx="8327376" cy="7687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sz="4300"/>
              <a:t>Sonuç Olarak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DF017A7-720B-40E8-B514-A02505088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52" y="794186"/>
            <a:ext cx="4731360" cy="2897826"/>
          </a:xfrm>
          <a:prstGeom prst="rect">
            <a:avLst/>
          </a:prstGeom>
          <a:noFill/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C74BEBDB-A1CF-46FA-92BE-6F77B327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358" y="554983"/>
            <a:ext cx="3086513" cy="3147582"/>
          </a:xfrm>
          <a:prstGeom prst="rect">
            <a:avLst/>
          </a:prstGeom>
          <a:noFill/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B742F04-ED49-4127-BA0B-69A755F4F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5368120"/>
            <a:ext cx="2268141" cy="301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B5081D3B-DBF9-41A1-BA26-5EB1711F41C3}" type="slidenum">
              <a:rPr lang="en-US" sz="1200"/>
              <a:pPr lvl="0">
                <a:spcAft>
                  <a:spcPts val="600"/>
                </a:spcAft>
              </a:pPr>
              <a:t>15</a:t>
            </a:fld>
            <a:endParaRPr lang="en-US"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936" y="150136"/>
            <a:ext cx="9776054" cy="53754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 descr="Galaksimizdeki kara deliğin yeni görüntüsü yayınlandı">
            <a:extLst>
              <a:ext uri="{FF2B5EF4-FFF2-40B4-BE49-F238E27FC236}">
                <a16:creationId xmlns:a16="http://schemas.microsoft.com/office/drawing/2014/main" id="{D56F9227-4DFB-D4C5-3B2D-E4713E6D7F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rcRect t="2267" r="-1" b="-1"/>
          <a:stretch/>
        </p:blipFill>
        <p:spPr>
          <a:xfrm>
            <a:off x="149634" y="151214"/>
            <a:ext cx="9776054" cy="53743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B532E7-89F1-4AF4-A792-6C6E0D878A6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3042" y="434258"/>
            <a:ext cx="8404836" cy="23205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 sz="3300">
                <a:solidFill>
                  <a:srgbClr val="FFFFFF"/>
                </a:solidFill>
              </a:rPr>
              <a:t>TEŞEKKÜRLER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DB15C-FD17-4D6D-82CE-BDCFC76CDD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93042" y="2915727"/>
            <a:ext cx="8404836" cy="2140271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1600">
                <a:solidFill>
                  <a:srgbClr val="FFFFFF"/>
                </a:solidFill>
              </a:rPr>
              <a:t>FIZ4901 Bitirme sunumuna zaman ayırdığınız için çok teşekkür ederim.</a:t>
            </a:r>
          </a:p>
          <a:p>
            <a:pPr lvl="0"/>
            <a:endParaRPr lang="en-US" sz="1600">
              <a:solidFill>
                <a:srgbClr val="FFFFFF"/>
              </a:solidFill>
            </a:endParaRPr>
          </a:p>
          <a:p>
            <a:pPr lvl="0"/>
            <a:r>
              <a:rPr lang="en-US" sz="1600">
                <a:solidFill>
                  <a:srgbClr val="FFFFFF"/>
                </a:solidFill>
              </a:rPr>
              <a:t>Nazif ÇELIK (090200712)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1BCF545-F49A-4B08-AEDB-56C9933F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5255759"/>
            <a:ext cx="2268141" cy="3019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D451215-A2E7-499F-98A6-7E87E7239CD4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8902"/>
            <a:ext cx="10080625" cy="6090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79AF8-28F4-4949-AF06-143CEE776D8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0153" y="532051"/>
            <a:ext cx="9269450" cy="6158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Tasarımın Tanımı ve Amacı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239832F-7EC7-4E0D-AF0A-6C284434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20"/>
          <a:stretch>
            <a:fillRect/>
          </a:stretch>
        </p:blipFill>
        <p:spPr>
          <a:xfrm>
            <a:off x="1339985" y="1385164"/>
            <a:ext cx="7400653" cy="363335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95CD4-E49D-40F6-A78C-2BA1D87290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29232" y="4611259"/>
            <a:ext cx="9022160" cy="5292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2600"/>
              <a:t>Tasarımın Kapsamı ve Kullanım Alanları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2581729-DC99-423F-B0AB-1011BBDC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7166"/>
          <a:stretch/>
        </p:blipFill>
        <p:spPr>
          <a:xfrm>
            <a:off x="529232" y="529251"/>
            <a:ext cx="9022160" cy="39993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34548B9-A38A-405F-9E9F-05C8DABE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5255759"/>
            <a:ext cx="2268141" cy="3019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457200">
              <a:spcAft>
                <a:spcPts val="600"/>
              </a:spcAft>
            </a:pPr>
            <a:fld id="{4CF87480-DC23-413D-B704-5196B5878F4C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 lvl="0" defTabSz="457200"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8902"/>
            <a:ext cx="10080625" cy="6090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661FDB-1ECB-4F15-9457-E591511D54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60153" y="532051"/>
            <a:ext cx="9269450" cy="6158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Uygulama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2E6A822-55EC-4330-930A-1CF8D1986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200" y="1385164"/>
            <a:ext cx="6158224" cy="3633352"/>
          </a:xfrm>
          <a:prstGeom prst="rect">
            <a:avLst/>
          </a:prstGeom>
          <a:noFill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77355FD-F873-49C7-A7E6-0ADAC681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5255759"/>
            <a:ext cx="2268141" cy="3019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10741CBE-78C6-4204-994B-E90012AEF8FE}" type="slidenum">
              <a:rPr lang="en-US" sz="1200"/>
              <a:pPr lvl="0">
                <a:spcAft>
                  <a:spcPts val="600"/>
                </a:spcAft>
              </a:pPr>
              <a:t>4</a:t>
            </a:fld>
            <a:endParaRPr lang="en-US"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11014" y="-209747"/>
            <a:ext cx="1511132" cy="1138565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37229" y="349052"/>
            <a:ext cx="533605" cy="53362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04181" y="541703"/>
            <a:ext cx="568417" cy="5684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736286" y="0"/>
            <a:ext cx="2344339" cy="1224432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B009B818-8513-4523-AF82-A206ADED8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80451" y="5255759"/>
            <a:ext cx="2268140" cy="301905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fld id="{0BCE4FD4-76A1-4CAD-B02D-FB76A951AEA7}" type="slidenum">
              <a:rPr lang="tr-TR" sz="1500"/>
              <a:pPr lvl="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tr-TR" sz="150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95024" y="5056613"/>
            <a:ext cx="1235697" cy="61393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CBEC194-A59D-4A9D-88F4-2D10411CB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33" y="536052"/>
            <a:ext cx="9016558" cy="459844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87227" y="5335793"/>
            <a:ext cx="673781" cy="3347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ABDE8F-3903-4538-85B8-85033F06FA8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1327150"/>
            <a:ext cx="4427538" cy="3287713"/>
          </a:xfrm>
        </p:spPr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tr-TR"/>
              <a:t>Eclipse Mosquitto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404" y="396938"/>
            <a:ext cx="9291816" cy="487667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 descr="Image">
            <a:extLst>
              <a:ext uri="{FF2B5EF4-FFF2-40B4-BE49-F238E27FC236}">
                <a16:creationId xmlns:a16="http://schemas.microsoft.com/office/drawing/2014/main" id="{655B36DC-04D7-D3B7-0C2E-211F5B2D4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79" y="1132479"/>
            <a:ext cx="4432677" cy="359765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27048" y="945091"/>
            <a:ext cx="0" cy="3780367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Resim 3">
            <a:extLst>
              <a:ext uri="{FF2B5EF4-FFF2-40B4-BE49-F238E27FC236}">
                <a16:creationId xmlns:a16="http://schemas.microsoft.com/office/drawing/2014/main" id="{6F04F082-BDFC-444A-9684-CBCDC34AB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799" y="1135851"/>
            <a:ext cx="4377791" cy="3590913"/>
          </a:xfrm>
          <a:prstGeom prst="rect">
            <a:avLst/>
          </a:prstGeom>
          <a:noFill/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39E3B00-4E9B-4FBD-A716-23E9A439C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5255759"/>
            <a:ext cx="2268141" cy="301905"/>
          </a:xfrm>
        </p:spPr>
        <p:txBody>
          <a:bodyPr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fld id="{C721E3FA-C54B-4ADF-AB4C-1D22544A6821}" type="slidenum">
              <a:rPr lang="tr-TR" sz="1500"/>
              <a:pPr lvl="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tr-TR" sz="15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01B606-6337-45E0-90E5-AB6BEEAFBB6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7994" y="669003"/>
            <a:ext cx="4427538" cy="3287713"/>
          </a:xfrm>
        </p:spPr>
        <p:txBody>
          <a:bodyPr vert="horz"/>
          <a:lstStyle/>
          <a:p>
            <a:pPr lvl="0" rtl="0">
              <a:buSzPct val="45000"/>
              <a:buFont typeface="StarSymbol"/>
              <a:buChar char="●"/>
            </a:pPr>
            <a:r>
              <a:rPr lang="tr-TR"/>
              <a:t>Apache Kafka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0080625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7208071" y="2761129"/>
            <a:ext cx="2470550" cy="2470463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2808A4B-1F43-40BB-AB0E-DAA86F2BD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57" y="582520"/>
            <a:ext cx="8360309" cy="2445391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A5FE4E-9D9B-4F61-9ED1-EA193252B9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110000" y="3305769"/>
            <a:ext cx="5277582" cy="1832727"/>
          </a:xfrm>
        </p:spPr>
        <p:txBody>
          <a:bodyPr vert="horz" lIns="91440" tIns="45720" rIns="91440" bIns="45720" rtlCol="0">
            <a:normAutofit/>
          </a:bodyPr>
          <a:lstStyle/>
          <a:p>
            <a:pPr lvl="0">
              <a:buSzPct val="45000"/>
            </a:pPr>
            <a:r>
              <a:rPr lang="en-US"/>
              <a:t>Apache Kafka Connect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39EB869-6E49-4D33-BB29-116CAAB1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5255759"/>
            <a:ext cx="2268141" cy="3019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357D11C6-42C7-4CF0-81A5-E497302C7B7A}" type="slidenum">
              <a:rPr lang="en-US" sz="1200"/>
              <a:pPr lvl="0">
                <a:spcAft>
                  <a:spcPts val="600"/>
                </a:spcAft>
              </a:pPr>
              <a:t>7</a:t>
            </a:fld>
            <a:endParaRPr lang="en-US"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56705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76" y="2128114"/>
            <a:ext cx="2691388" cy="15122"/>
          </a:xfrm>
          <a:custGeom>
            <a:avLst/>
            <a:gdLst>
              <a:gd name="connsiteX0" fmla="*/ 0 w 2691388"/>
              <a:gd name="connsiteY0" fmla="*/ 0 h 15122"/>
              <a:gd name="connsiteX1" fmla="*/ 645933 w 2691388"/>
              <a:gd name="connsiteY1" fmla="*/ 0 h 15122"/>
              <a:gd name="connsiteX2" fmla="*/ 1318780 w 2691388"/>
              <a:gd name="connsiteY2" fmla="*/ 0 h 15122"/>
              <a:gd name="connsiteX3" fmla="*/ 1991627 w 2691388"/>
              <a:gd name="connsiteY3" fmla="*/ 0 h 15122"/>
              <a:gd name="connsiteX4" fmla="*/ 2691388 w 2691388"/>
              <a:gd name="connsiteY4" fmla="*/ 0 h 15122"/>
              <a:gd name="connsiteX5" fmla="*/ 2691388 w 2691388"/>
              <a:gd name="connsiteY5" fmla="*/ 15122 h 15122"/>
              <a:gd name="connsiteX6" fmla="*/ 2018541 w 2691388"/>
              <a:gd name="connsiteY6" fmla="*/ 15122 h 15122"/>
              <a:gd name="connsiteX7" fmla="*/ 1399522 w 2691388"/>
              <a:gd name="connsiteY7" fmla="*/ 15122 h 15122"/>
              <a:gd name="connsiteX8" fmla="*/ 780503 w 2691388"/>
              <a:gd name="connsiteY8" fmla="*/ 15122 h 15122"/>
              <a:gd name="connsiteX9" fmla="*/ 0 w 2691388"/>
              <a:gd name="connsiteY9" fmla="*/ 15122 h 15122"/>
              <a:gd name="connsiteX10" fmla="*/ 0 w 2691388"/>
              <a:gd name="connsiteY10" fmla="*/ 0 h 15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91388" h="15122" fill="none" extrusionOk="0">
                <a:moveTo>
                  <a:pt x="0" y="0"/>
                </a:moveTo>
                <a:cubicBezTo>
                  <a:pt x="265191" y="-12497"/>
                  <a:pt x="473379" y="-9202"/>
                  <a:pt x="645933" y="0"/>
                </a:cubicBezTo>
                <a:cubicBezTo>
                  <a:pt x="818487" y="9202"/>
                  <a:pt x="1032737" y="23221"/>
                  <a:pt x="1318780" y="0"/>
                </a:cubicBezTo>
                <a:cubicBezTo>
                  <a:pt x="1604823" y="-23221"/>
                  <a:pt x="1711477" y="17322"/>
                  <a:pt x="1991627" y="0"/>
                </a:cubicBezTo>
                <a:cubicBezTo>
                  <a:pt x="2271777" y="-17322"/>
                  <a:pt x="2459691" y="-13160"/>
                  <a:pt x="2691388" y="0"/>
                </a:cubicBezTo>
                <a:cubicBezTo>
                  <a:pt x="2691008" y="4675"/>
                  <a:pt x="2690673" y="8698"/>
                  <a:pt x="2691388" y="15122"/>
                </a:cubicBezTo>
                <a:cubicBezTo>
                  <a:pt x="2370946" y="27452"/>
                  <a:pt x="2279423" y="39307"/>
                  <a:pt x="2018541" y="15122"/>
                </a:cubicBezTo>
                <a:cubicBezTo>
                  <a:pt x="1757659" y="-9063"/>
                  <a:pt x="1552456" y="13860"/>
                  <a:pt x="1399522" y="15122"/>
                </a:cubicBezTo>
                <a:cubicBezTo>
                  <a:pt x="1246588" y="16384"/>
                  <a:pt x="980702" y="23142"/>
                  <a:pt x="780503" y="15122"/>
                </a:cubicBezTo>
                <a:cubicBezTo>
                  <a:pt x="580304" y="7102"/>
                  <a:pt x="296427" y="31081"/>
                  <a:pt x="0" y="15122"/>
                </a:cubicBezTo>
                <a:cubicBezTo>
                  <a:pt x="40" y="9769"/>
                  <a:pt x="-488" y="3571"/>
                  <a:pt x="0" y="0"/>
                </a:cubicBezTo>
                <a:close/>
              </a:path>
              <a:path w="2691388" h="15122" stroke="0" extrusionOk="0">
                <a:moveTo>
                  <a:pt x="0" y="0"/>
                </a:moveTo>
                <a:cubicBezTo>
                  <a:pt x="316397" y="-26713"/>
                  <a:pt x="404683" y="-22367"/>
                  <a:pt x="645933" y="0"/>
                </a:cubicBezTo>
                <a:cubicBezTo>
                  <a:pt x="887183" y="22367"/>
                  <a:pt x="1045511" y="-15896"/>
                  <a:pt x="1238038" y="0"/>
                </a:cubicBezTo>
                <a:cubicBezTo>
                  <a:pt x="1430565" y="15896"/>
                  <a:pt x="1714202" y="-28845"/>
                  <a:pt x="1964713" y="0"/>
                </a:cubicBezTo>
                <a:cubicBezTo>
                  <a:pt x="2215224" y="28845"/>
                  <a:pt x="2458004" y="-28643"/>
                  <a:pt x="2691388" y="0"/>
                </a:cubicBezTo>
                <a:cubicBezTo>
                  <a:pt x="2691847" y="3085"/>
                  <a:pt x="2691468" y="8086"/>
                  <a:pt x="2691388" y="15122"/>
                </a:cubicBezTo>
                <a:cubicBezTo>
                  <a:pt x="2546774" y="11191"/>
                  <a:pt x="2310465" y="-3644"/>
                  <a:pt x="2072369" y="15122"/>
                </a:cubicBezTo>
                <a:cubicBezTo>
                  <a:pt x="1834273" y="33888"/>
                  <a:pt x="1625969" y="29722"/>
                  <a:pt x="1453350" y="15122"/>
                </a:cubicBezTo>
                <a:cubicBezTo>
                  <a:pt x="1280731" y="522"/>
                  <a:pt x="953016" y="-11591"/>
                  <a:pt x="726675" y="15122"/>
                </a:cubicBezTo>
                <a:cubicBezTo>
                  <a:pt x="500335" y="41835"/>
                  <a:pt x="172513" y="23674"/>
                  <a:pt x="0" y="15122"/>
                </a:cubicBezTo>
                <a:cubicBezTo>
                  <a:pt x="268" y="8525"/>
                  <a:pt x="87" y="736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047E5D-12D5-4978-876E-15A6862EE3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1672" y="2321145"/>
            <a:ext cx="2835176" cy="2820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buSzPct val="45000"/>
            </a:pPr>
            <a:r>
              <a:rPr lang="en-US" sz="1800"/>
              <a:t>Apache Kafka Streams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31D3D775-8DED-440E-89E9-6BBE795F7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310" y="863301"/>
            <a:ext cx="6202122" cy="4264059"/>
          </a:xfrm>
          <a:prstGeom prst="rect">
            <a:avLst/>
          </a:prstGeom>
          <a:noFill/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630C51C-8ABA-4775-BA04-5CA87168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19441" y="5255759"/>
            <a:ext cx="2268141" cy="3019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E441B552-B8D1-4AB0-BCEB-D2EF8492B44E}" type="slidenum">
              <a:rPr lang="en-US" sz="1200"/>
              <a:pPr lvl="0">
                <a:spcAft>
                  <a:spcPts val="600"/>
                </a:spcAft>
              </a:pPr>
              <a:t>8</a:t>
            </a:fld>
            <a:endParaRPr lang="en-US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59" y="0"/>
            <a:ext cx="10078105" cy="56705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0" y="0"/>
            <a:ext cx="10078104" cy="567055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3DC68B-54DD-4053-BE4D-615259684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2312" y="578712"/>
            <a:ext cx="8858313" cy="4492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F31C88-3DEF-4EA8-AE3A-49441413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589737"/>
            <a:ext cx="349661" cy="4468393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CDDCC35-3F48-46CE-815A-979E693A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28" y="1035335"/>
            <a:ext cx="7546179" cy="4023345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BAB13-B0B9-4F7E-8588-577362952C5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33459" y="1558470"/>
            <a:ext cx="2335006" cy="25594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buSzPct val="45000"/>
            </a:pPr>
            <a:r>
              <a:rPr lang="en-US" sz="2000" dirty="0"/>
              <a:t>Prometheus</a:t>
            </a:r>
            <a:endParaRPr lang="en-US" sz="2000" dirty="0">
              <a:ea typeface="Calibri"/>
              <a:cs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97661" y="4638"/>
            <a:ext cx="0" cy="567055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FF272BC7-DB6A-433D-833E-CF4E5CAC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6090" y="0"/>
            <a:ext cx="683273" cy="5622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fld id="{AC411C5D-A0A4-4BDC-9085-CF29A0AE3C6B}" type="slidenum">
              <a:rPr lang="en-US" sz="1200"/>
              <a:pPr lvl="0" algn="ctr">
                <a:spcAft>
                  <a:spcPts val="600"/>
                </a:spcAft>
              </a:pPr>
              <a:t>9</a:t>
            </a:fld>
            <a:endParaRPr lang="en-US" sz="12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EACA08E-D537-41C6-96A5-5900E05D3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058680"/>
            <a:ext cx="10080625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89</Words>
  <Application>Microsoft Office PowerPoint</Application>
  <PresentationFormat>Özel</PresentationFormat>
  <Paragraphs>50</Paragraphs>
  <Slides>16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7" baseType="lpstr">
      <vt:lpstr>Office Theme</vt:lpstr>
      <vt:lpstr>Nazif ÇELIK (090200712)</vt:lpstr>
      <vt:lpstr>Tasarımın Tanımı ve Amacı</vt:lpstr>
      <vt:lpstr>Tasarımın Kapsamı ve Kullanım Alanları</vt:lpstr>
      <vt:lpstr>Uygulama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Grafana</vt:lpstr>
      <vt:lpstr>Uygulama Özet</vt:lpstr>
      <vt:lpstr>Developer Environment</vt:lpstr>
      <vt:lpstr>Digital Workplace</vt:lpstr>
      <vt:lpstr>Sonuç Olarak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cp:lastModifiedBy>cloudconvert_13</cp:lastModifiedBy>
  <cp:revision>75</cp:revision>
  <dcterms:created xsi:type="dcterms:W3CDTF">2025-01-26T12:28:10Z</dcterms:created>
  <dcterms:modified xsi:type="dcterms:W3CDTF">2025-01-28T10:44:24Z</dcterms:modified>
</cp:coreProperties>
</file>